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95" r:id="rId3"/>
    <p:sldId id="294" r:id="rId4"/>
    <p:sldId id="260" r:id="rId5"/>
    <p:sldId id="261" r:id="rId6"/>
    <p:sldId id="263" r:id="rId7"/>
    <p:sldId id="262" r:id="rId8"/>
    <p:sldId id="282" r:id="rId9"/>
    <p:sldId id="265" r:id="rId10"/>
    <p:sldId id="266" r:id="rId11"/>
    <p:sldId id="285" r:id="rId12"/>
    <p:sldId id="268" r:id="rId13"/>
    <p:sldId id="287" r:id="rId14"/>
    <p:sldId id="270" r:id="rId15"/>
    <p:sldId id="278" r:id="rId16"/>
    <p:sldId id="277" r:id="rId17"/>
    <p:sldId id="272" r:id="rId18"/>
    <p:sldId id="273" r:id="rId19"/>
    <p:sldId id="283" r:id="rId20"/>
    <p:sldId id="291" r:id="rId21"/>
    <p:sldId id="290" r:id="rId22"/>
    <p:sldId id="275" r:id="rId23"/>
    <p:sldId id="293" r:id="rId24"/>
    <p:sldId id="288" r:id="rId25"/>
    <p:sldId id="276" r:id="rId26"/>
    <p:sldId id="281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5223"/>
  </p:normalViewPr>
  <p:slideViewPr>
    <p:cSldViewPr snapToGrid="0">
      <p:cViewPr varScale="1">
        <p:scale>
          <a:sx n="61" d="100"/>
          <a:sy n="61" d="100"/>
        </p:scale>
        <p:origin x="248" y="1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4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24575,'9'0'0,"-5"0"0,0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854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Uma vez o </a:t>
            </a:r>
            <a:r>
              <a:rPr lang="pt-BR" dirty="0" err="1"/>
              <a:t>botao</a:t>
            </a:r>
            <a:r>
              <a:rPr lang="pt-BR" dirty="0"/>
              <a:t> de </a:t>
            </a:r>
            <a:r>
              <a:rPr lang="pt-BR" dirty="0" err="1"/>
              <a:t>cotacao</a:t>
            </a:r>
            <a:r>
              <a:rPr lang="pt-BR" dirty="0"/>
              <a:t> acionado</a:t>
            </a:r>
          </a:p>
          <a:p>
            <a:endParaRPr lang="pt-BR" dirty="0"/>
          </a:p>
          <a:p>
            <a:r>
              <a:rPr lang="pt-BR" dirty="0"/>
              <a:t>o sistema notifica cada fornecedor via </a:t>
            </a:r>
            <a:r>
              <a:rPr lang="pt-BR" dirty="0" err="1"/>
              <a:t>whatsapp</a:t>
            </a:r>
            <a:endParaRPr lang="pt-BR" dirty="0"/>
          </a:p>
          <a:p>
            <a:r>
              <a:rPr lang="pt-BR" dirty="0"/>
              <a:t>mandando nominalmente o link para o preenchimento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1 - o link e enviado do numero </a:t>
            </a:r>
            <a:r>
              <a:rPr lang="pt-BR" dirty="0" err="1"/>
              <a:t>ja</a:t>
            </a:r>
            <a:r>
              <a:rPr lang="pt-BR" dirty="0"/>
              <a:t> utilizado na </a:t>
            </a:r>
            <a:r>
              <a:rPr lang="pt-BR" dirty="0" err="1"/>
              <a:t>operacao</a:t>
            </a:r>
            <a:r>
              <a:rPr lang="pt-BR" dirty="0"/>
              <a:t>, desta forma o fornecedor sabe a origem da mensagem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2 - o link e aberto </a:t>
            </a:r>
            <a:r>
              <a:rPr lang="pt-BR" dirty="0" err="1"/>
              <a:t>nao</a:t>
            </a:r>
            <a:r>
              <a:rPr lang="pt-BR" dirty="0"/>
              <a:t> requer </a:t>
            </a:r>
            <a:r>
              <a:rPr lang="pt-BR" dirty="0" err="1"/>
              <a:t>login</a:t>
            </a:r>
            <a:r>
              <a:rPr lang="pt-BR" dirty="0"/>
              <a:t> e senha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834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fazendo um pequeno resumo do processo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Requisicao</a:t>
            </a:r>
            <a:r>
              <a:rPr lang="pt-BR" dirty="0"/>
              <a:t> as 8</a:t>
            </a:r>
          </a:p>
          <a:p>
            <a:r>
              <a:rPr lang="pt-BR" dirty="0"/>
              <a:t>2 - listas de demandas e abertura da </a:t>
            </a:r>
            <a:r>
              <a:rPr lang="pt-BR" dirty="0" err="1"/>
              <a:t>cotacao</a:t>
            </a:r>
            <a:r>
              <a:rPr lang="pt-BR" dirty="0"/>
              <a:t> as 9</a:t>
            </a:r>
          </a:p>
          <a:p>
            <a:r>
              <a:rPr lang="pt-BR" dirty="0"/>
              <a:t>3 - retorno das </a:t>
            </a:r>
            <a:r>
              <a:rPr lang="pt-BR" dirty="0" err="1"/>
              <a:t>condicoes</a:t>
            </a:r>
            <a:r>
              <a:rPr lang="pt-BR" dirty="0"/>
              <a:t> da </a:t>
            </a:r>
            <a:r>
              <a:rPr lang="pt-BR" dirty="0" err="1"/>
              <a:t>cotacao</a:t>
            </a:r>
            <a:r>
              <a:rPr lang="pt-BR" dirty="0"/>
              <a:t> ( tempo </a:t>
            </a:r>
            <a:r>
              <a:rPr lang="pt-BR" dirty="0" err="1"/>
              <a:t>medio</a:t>
            </a:r>
            <a:r>
              <a:rPr lang="pt-BR" dirty="0"/>
              <a:t> de 3 horas da plataforma ) </a:t>
            </a:r>
          </a:p>
          <a:p>
            <a:endParaRPr lang="pt-BR" dirty="0"/>
          </a:p>
          <a:p>
            <a:r>
              <a:rPr lang="pt-BR" dirty="0"/>
              <a:t>nesta tela, tem as ultimas </a:t>
            </a:r>
            <a:r>
              <a:rPr lang="pt-BR" dirty="0" err="1"/>
              <a:t>cotacoes</a:t>
            </a:r>
            <a:r>
              <a:rPr lang="pt-BR" dirty="0"/>
              <a:t>, e pegando com exemplo essa de </a:t>
            </a:r>
            <a:r>
              <a:rPr lang="pt-BR" dirty="0" err="1"/>
              <a:t>proteina</a:t>
            </a:r>
            <a:endParaRPr lang="pt-BR" dirty="0"/>
          </a:p>
          <a:p>
            <a:endParaRPr lang="pt-BR" dirty="0"/>
          </a:p>
          <a:p>
            <a:r>
              <a:rPr lang="pt-BR" dirty="0"/>
              <a:t>1 - 55 itens cotados / 54 compras ( compra </a:t>
            </a:r>
            <a:r>
              <a:rPr lang="pt-BR" dirty="0" err="1"/>
              <a:t>ja</a:t>
            </a:r>
            <a:r>
              <a:rPr lang="pt-BR" dirty="0"/>
              <a:t> efetivada )</a:t>
            </a:r>
          </a:p>
          <a:p>
            <a:r>
              <a:rPr lang="pt-BR" dirty="0"/>
              <a:t>2 - 89% taxa de resposta e aqui se visualiza quem respondeu ( seara, </a:t>
            </a:r>
            <a:r>
              <a:rPr lang="pt-BR" dirty="0" err="1"/>
              <a:t>Jbs</a:t>
            </a:r>
            <a:r>
              <a:rPr lang="pt-BR" dirty="0"/>
              <a:t> , os principais ..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r>
              <a:rPr lang="pt-BR" dirty="0"/>
              <a:t>3 assim o cliente </a:t>
            </a:r>
            <a:r>
              <a:rPr lang="pt-BR" dirty="0" err="1"/>
              <a:t>ja</a:t>
            </a:r>
            <a:r>
              <a:rPr lang="pt-BR" dirty="0"/>
              <a:t> pode acessar os detalhes da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93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954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 a compra efetivada na tela anterior</a:t>
            </a:r>
          </a:p>
          <a:p>
            <a:r>
              <a:rPr lang="pt-BR" dirty="0" err="1"/>
              <a:t>sao</a:t>
            </a:r>
            <a:r>
              <a:rPr lang="pt-BR" dirty="0"/>
              <a:t> disparadas as </a:t>
            </a:r>
            <a:r>
              <a:rPr lang="pt-BR" dirty="0" err="1"/>
              <a:t>notificacoes</a:t>
            </a:r>
            <a:r>
              <a:rPr lang="pt-BR" dirty="0"/>
              <a:t> de pedido (ordem de compra)</a:t>
            </a:r>
          </a:p>
          <a:p>
            <a:endParaRPr lang="pt-BR" dirty="0"/>
          </a:p>
          <a:p>
            <a:r>
              <a:rPr lang="pt-BR" dirty="0"/>
              <a:t>O Fornecedor recebe no Whatsapp, todas as </a:t>
            </a:r>
            <a:r>
              <a:rPr lang="pt-BR" dirty="0" err="1"/>
              <a:t>informacoes</a:t>
            </a:r>
            <a:r>
              <a:rPr lang="pt-BR" dirty="0"/>
              <a:t> organizadas por </a:t>
            </a:r>
            <a:r>
              <a:rPr lang="pt-BR" dirty="0" err="1"/>
              <a:t>cnpj</a:t>
            </a:r>
            <a:r>
              <a:rPr lang="pt-BR" dirty="0"/>
              <a:t> de cada escolha dos produtos.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9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Na tela de Meus Pedidos. todas as ordens de compras ficam organizadas por fornecedor, em ordem </a:t>
            </a:r>
            <a:r>
              <a:rPr lang="pt-BR" dirty="0" err="1"/>
              <a:t>cronologica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: No caso de compra para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o </a:t>
            </a:r>
            <a:r>
              <a:rPr lang="pt-BR" dirty="0" err="1"/>
              <a:t>login</a:t>
            </a:r>
            <a:r>
              <a:rPr lang="pt-BR" dirty="0"/>
              <a:t> matriz visualiza os pedidos de todos os </a:t>
            </a:r>
            <a:r>
              <a:rPr lang="pt-BR" dirty="0" err="1"/>
              <a:t>cnpjs</a:t>
            </a:r>
            <a:r>
              <a:rPr lang="pt-BR" dirty="0"/>
              <a:t>, e cada </a:t>
            </a:r>
            <a:r>
              <a:rPr lang="pt-BR" dirty="0" err="1"/>
              <a:t>cnpj</a:t>
            </a:r>
            <a:r>
              <a:rPr lang="pt-BR" dirty="0"/>
              <a:t> tem seu acesso individual para acessar os pedidos gerados pela central</a:t>
            </a:r>
          </a:p>
          <a:p>
            <a:endParaRPr lang="pt-BR" dirty="0"/>
          </a:p>
          <a:p>
            <a:r>
              <a:rPr lang="pt-BR" dirty="0"/>
              <a:t>Status dos pedidos :</a:t>
            </a:r>
          </a:p>
          <a:p>
            <a:r>
              <a:rPr lang="pt-BR" dirty="0"/>
              <a:t>1 - Realizado ( cinza )</a:t>
            </a:r>
          </a:p>
          <a:p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r>
              <a:rPr lang="pt-BR" dirty="0"/>
              <a:t>3 - Pedido Conferido ( verde ) - Uma vez que a entrega foi feita, e o sistema permite via </a:t>
            </a:r>
            <a:r>
              <a:rPr lang="pt-BR" dirty="0" err="1"/>
              <a:t>app</a:t>
            </a:r>
            <a:r>
              <a:rPr lang="pt-BR" dirty="0"/>
              <a:t>, o </a:t>
            </a:r>
            <a:r>
              <a:rPr lang="pt-BR" dirty="0" err="1"/>
              <a:t>conferentista</a:t>
            </a:r>
            <a:r>
              <a:rPr lang="pt-BR" dirty="0"/>
              <a:t> realizar a conferencia, </a:t>
            </a:r>
            <a:r>
              <a:rPr lang="pt-BR" dirty="0" err="1"/>
              <a:t>inclsuive</a:t>
            </a:r>
            <a:r>
              <a:rPr lang="pt-BR" dirty="0"/>
              <a:t> </a:t>
            </a:r>
            <a:r>
              <a:rPr lang="pt-BR" dirty="0" err="1"/>
              <a:t>add</a:t>
            </a:r>
            <a:r>
              <a:rPr lang="pt-BR" dirty="0"/>
              <a:t> fotos e </a:t>
            </a:r>
            <a:r>
              <a:rPr lang="pt-BR" dirty="0" err="1"/>
              <a:t>observacoes</a:t>
            </a:r>
            <a:r>
              <a:rPr lang="pt-BR" dirty="0"/>
              <a:t> sobre a entrega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369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48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visao</a:t>
            </a:r>
            <a:r>
              <a:rPr lang="pt-BR" dirty="0"/>
              <a:t> da </a:t>
            </a:r>
            <a:r>
              <a:rPr lang="pt-BR" dirty="0" err="1"/>
              <a:t>versao</a:t>
            </a:r>
            <a:r>
              <a:rPr lang="pt-BR" dirty="0"/>
              <a:t> </a:t>
            </a:r>
            <a:r>
              <a:rPr lang="pt-BR" dirty="0" err="1"/>
              <a:t>app</a:t>
            </a:r>
            <a:r>
              <a:rPr lang="pt-BR" dirty="0"/>
              <a:t>, telas de conferencia de pedido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6125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Na tela de Meus Pedidos. todas as ordens de compras ficam organizadas por fornecedor, em ordem </a:t>
            </a:r>
            <a:r>
              <a:rPr lang="pt-BR" dirty="0" err="1"/>
              <a:t>cronologica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: No caso de compra para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o </a:t>
            </a:r>
            <a:r>
              <a:rPr lang="pt-BR" dirty="0" err="1"/>
              <a:t>login</a:t>
            </a:r>
            <a:r>
              <a:rPr lang="pt-BR" dirty="0"/>
              <a:t> matriz visualiza os pedidos de todos os </a:t>
            </a:r>
            <a:r>
              <a:rPr lang="pt-BR" dirty="0" err="1"/>
              <a:t>cnpjs</a:t>
            </a:r>
            <a:r>
              <a:rPr lang="pt-BR" dirty="0"/>
              <a:t>, e cada </a:t>
            </a:r>
            <a:r>
              <a:rPr lang="pt-BR" dirty="0" err="1"/>
              <a:t>cnpj</a:t>
            </a:r>
            <a:r>
              <a:rPr lang="pt-BR" dirty="0"/>
              <a:t> tem seu acesso individual para acessar os pedidos gerados pela central</a:t>
            </a:r>
          </a:p>
          <a:p>
            <a:endParaRPr lang="pt-BR" dirty="0"/>
          </a:p>
          <a:p>
            <a:r>
              <a:rPr lang="pt-BR" dirty="0"/>
              <a:t>Status dos pedidos :</a:t>
            </a:r>
          </a:p>
          <a:p>
            <a:r>
              <a:rPr lang="pt-BR" dirty="0"/>
              <a:t>1 - Realizado ( cinza )</a:t>
            </a:r>
          </a:p>
          <a:p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r>
              <a:rPr lang="pt-BR" dirty="0"/>
              <a:t>3 - Pedido Conferido ( verde ) - Uma vez que a entrega foi feita, e o sistema permite via </a:t>
            </a:r>
            <a:r>
              <a:rPr lang="pt-BR" dirty="0" err="1"/>
              <a:t>app</a:t>
            </a:r>
            <a:r>
              <a:rPr lang="pt-BR" dirty="0"/>
              <a:t>, o </a:t>
            </a:r>
            <a:r>
              <a:rPr lang="pt-BR" dirty="0" err="1"/>
              <a:t>conferentista</a:t>
            </a:r>
            <a:r>
              <a:rPr lang="pt-BR" dirty="0"/>
              <a:t> realizar a conferencia, </a:t>
            </a:r>
            <a:r>
              <a:rPr lang="pt-BR" dirty="0" err="1"/>
              <a:t>inclsuive</a:t>
            </a:r>
            <a:r>
              <a:rPr lang="pt-BR" dirty="0"/>
              <a:t> </a:t>
            </a:r>
            <a:r>
              <a:rPr lang="pt-BR" dirty="0" err="1"/>
              <a:t>add</a:t>
            </a:r>
            <a:r>
              <a:rPr lang="pt-BR" dirty="0"/>
              <a:t> fotos e </a:t>
            </a:r>
            <a:r>
              <a:rPr lang="pt-BR" dirty="0" err="1"/>
              <a:t>observacoes</a:t>
            </a:r>
            <a:r>
              <a:rPr lang="pt-BR" dirty="0"/>
              <a:t> sobre a entrega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9826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Relatorio</a:t>
            </a:r>
            <a:r>
              <a:rPr lang="pt-BR" dirty="0"/>
              <a:t> de ciclo - contagem / compra / saldo</a:t>
            </a:r>
          </a:p>
          <a:p>
            <a:r>
              <a:rPr lang="pt-BR" dirty="0" err="1"/>
              <a:t>q</a:t>
            </a:r>
            <a:r>
              <a:rPr lang="pt-BR" dirty="0"/>
              <a:t> exporta consumo </a:t>
            </a:r>
            <a:r>
              <a:rPr lang="pt-BR" dirty="0" err="1"/>
              <a:t>medio</a:t>
            </a:r>
            <a:r>
              <a:rPr lang="pt-BR" dirty="0"/>
              <a:t>, saldo financeiro do estoque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03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AF22-741B-AFB7-9D9C-390166C1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F9EEBCB-3730-89BD-7DF0-44398B768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CB3480-4CB9-D75A-B0E8-FEC3FDEDE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6B0951-087A-E64D-2882-04ED61CBE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339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curva ABC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9572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etapas para </a:t>
            </a:r>
            <a:r>
              <a:rPr lang="pt-BR" dirty="0" err="1"/>
              <a:t>ativacao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9807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Fluxo Sugerido de </a:t>
            </a:r>
            <a:r>
              <a:rPr lang="pt-BR" dirty="0" err="1"/>
              <a:t>utlizacao</a:t>
            </a:r>
            <a:r>
              <a:rPr lang="pt-BR" dirty="0"/>
              <a:t> 1 CNPJ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5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começar a apresentar as telas do sistema, vou espelhar um usuario real, que já tem uso maduro na plataforma, E um usuario que compra para 1 CNPJ, lembrando que a plataforma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realizar a compra para vários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ao mesmo tempo</a:t>
            </a: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inicial, a primeira tela de acesso ao sistema, onde terão todos seus principais indicadores – Volume de compras, na plataforma, volume total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Potencial econômico, cotações, pedidos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Obs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ervação: eventualmente o volume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ser maior, dado fato de alguma compra ( maquinário, reforma, ) não tenha passado pela plataforma, mas em regra geral temos 90% das compras em media por cliente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49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Seguindo, a compra de forma setorizada, e aqui esses setores, são os de vocês, a plataforma se molda a cada usuario, nos vamos subir 2 listas para a ativação a de fornecedores e de insumos, e geralmente as de insumo já vem com uma divisão de setores, onde a plataforma adota em seu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suas nomenclaturas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fim aqui no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resumo das curvas ABC, visão produto e fornecedor para uma rápida leitura dos principais itens e fornecedores na compra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8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73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Detalhamento do produto ( editável para melhor </a:t>
            </a:r>
          </a:p>
          <a:p>
            <a:r>
              <a:rPr lang="pt-BR" dirty="0"/>
              <a:t>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 ( vamos mostrar mais a frente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1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Outro perfil de produto – Exclusivo </a:t>
            </a:r>
          </a:p>
          <a:p>
            <a:endParaRPr lang="pt-BR" dirty="0"/>
          </a:p>
          <a:p>
            <a:r>
              <a:rPr lang="pt-BR" dirty="0"/>
              <a:t>Sinalizado com estrela, único fornecedor, preco referencia, este caso o pedido já e emitido diretamente sem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70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os links </a:t>
            </a:r>
            <a:r>
              <a:rPr lang="pt-BR" dirty="0" err="1"/>
              <a:t>sao</a:t>
            </a:r>
            <a:r>
              <a:rPr lang="pt-BR" dirty="0"/>
              <a:t> disparados para os </a:t>
            </a:r>
            <a:r>
              <a:rPr lang="pt-BR" dirty="0" err="1"/>
              <a:t>responsaveis</a:t>
            </a:r>
            <a:r>
              <a:rPr lang="pt-BR" dirty="0"/>
              <a:t> pelo preenchimento, </a:t>
            </a:r>
          </a:p>
          <a:p>
            <a:endParaRPr lang="pt-BR" dirty="0"/>
          </a:p>
          <a:p>
            <a:r>
              <a:rPr lang="pt-BR" dirty="0"/>
              <a:t>via </a:t>
            </a:r>
            <a:r>
              <a:rPr lang="pt-BR" dirty="0" err="1"/>
              <a:t>email</a:t>
            </a:r>
            <a:r>
              <a:rPr lang="pt-BR" dirty="0"/>
              <a:t> e via </a:t>
            </a:r>
            <a:r>
              <a:rPr lang="pt-BR" dirty="0" err="1"/>
              <a:t>whatsapp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701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telas de preenchimento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visao</a:t>
            </a:r>
            <a:r>
              <a:rPr lang="pt-BR" dirty="0"/>
              <a:t> desktop</a:t>
            </a:r>
          </a:p>
          <a:p>
            <a:endParaRPr lang="pt-BR" dirty="0"/>
          </a:p>
          <a:p>
            <a:r>
              <a:rPr lang="pt-BR" dirty="0"/>
              <a:t>2 - </a:t>
            </a:r>
            <a:r>
              <a:rPr lang="pt-BR" dirty="0" err="1"/>
              <a:t>visao</a:t>
            </a:r>
            <a:r>
              <a:rPr lang="pt-BR" dirty="0"/>
              <a:t> mobile</a:t>
            </a:r>
          </a:p>
          <a:p>
            <a:endParaRPr lang="pt-BR" dirty="0"/>
          </a:p>
          <a:p>
            <a:r>
              <a:rPr lang="pt-BR" dirty="0"/>
              <a:t>esses links </a:t>
            </a:r>
            <a:r>
              <a:rPr lang="pt-BR" dirty="0" err="1"/>
              <a:t>sao</a:t>
            </a:r>
            <a:r>
              <a:rPr lang="pt-BR" dirty="0"/>
              <a:t> </a:t>
            </a:r>
            <a:r>
              <a:rPr lang="pt-BR" dirty="0" err="1"/>
              <a:t>personalizaveis</a:t>
            </a:r>
            <a:r>
              <a:rPr lang="pt-BR" dirty="0"/>
              <a:t>, pode ter apenas campo estoque ( caso do comprador definir demanda de compra ) </a:t>
            </a:r>
          </a:p>
          <a:p>
            <a:r>
              <a:rPr lang="pt-BR" dirty="0"/>
              <a:t>ou</a:t>
            </a:r>
          </a:p>
          <a:p>
            <a:r>
              <a:rPr lang="pt-BR" dirty="0"/>
              <a:t>campo estoque e demanda de compra ( onde o </a:t>
            </a:r>
            <a:r>
              <a:rPr lang="pt-BR" dirty="0" err="1"/>
              <a:t>responsavel</a:t>
            </a:r>
            <a:r>
              <a:rPr lang="pt-BR" dirty="0"/>
              <a:t> pelo preenchimento </a:t>
            </a:r>
            <a:r>
              <a:rPr lang="pt-BR" dirty="0" err="1"/>
              <a:t>ja</a:t>
            </a:r>
            <a:r>
              <a:rPr lang="pt-BR" dirty="0"/>
              <a:t> sugere a demanda )</a:t>
            </a:r>
          </a:p>
          <a:p>
            <a:r>
              <a:rPr lang="pt-BR" dirty="0"/>
              <a:t>e</a:t>
            </a:r>
          </a:p>
          <a:p>
            <a:r>
              <a:rPr lang="pt-BR" dirty="0"/>
              <a:t>uma </a:t>
            </a:r>
            <a:r>
              <a:rPr lang="pt-BR" dirty="0" err="1"/>
              <a:t>opcao</a:t>
            </a:r>
            <a:r>
              <a:rPr lang="pt-BR" dirty="0"/>
              <a:t> onde </a:t>
            </a:r>
            <a:r>
              <a:rPr lang="pt-BR" dirty="0" err="1"/>
              <a:t>ja</a:t>
            </a:r>
            <a:r>
              <a:rPr lang="pt-BR" dirty="0"/>
              <a:t> fica estabelecido no sistema uma demanda </a:t>
            </a:r>
            <a:r>
              <a:rPr lang="pt-BR" dirty="0" err="1"/>
              <a:t>automatica</a:t>
            </a:r>
            <a:r>
              <a:rPr lang="pt-BR" dirty="0"/>
              <a:t> ( uma vez preenchido o estoque 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867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oom.com/share/506c0cfe78b94bfb975e847ef2ba07d3?sid=d8333d6b-072d-4336-86d2-bda5bf2b6203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hyperlink" Target="https://vmarket.com.br/planos" TargetMode="External"/><Relationship Id="rId4" Type="http://schemas.openxmlformats.org/officeDocument/2006/relationships/hyperlink" Target="http://novo.vmarket.com.br/planos.html" TargetMode="External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4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84A9303C-69DB-6280-AFB4-C5703D730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m 10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8C757249-00B0-3345-95E4-6B862040D2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87" t="43645" r="26588" b="43742"/>
          <a:stretch/>
        </p:blipFill>
        <p:spPr>
          <a:xfrm>
            <a:off x="10203180" y="4506485"/>
            <a:ext cx="1767840" cy="68883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FE8A787-8597-8475-0CC2-F5EA41FB25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157" b="8024"/>
          <a:stretch/>
        </p:blipFill>
        <p:spPr>
          <a:xfrm>
            <a:off x="1066799" y="283395"/>
            <a:ext cx="4828676" cy="40395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C882C58-70BA-30A9-9218-F096716975F9}"/>
              </a:ext>
            </a:extLst>
          </p:cNvPr>
          <p:cNvSpPr txBox="1"/>
          <p:nvPr/>
        </p:nvSpPr>
        <p:spPr>
          <a:xfrm>
            <a:off x="5991725" y="252172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9" name="Imagem 8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A6ACEAB3-7CA7-FD6F-004C-70FFEEF34F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6" t="5958" r="2558" b="5978"/>
          <a:stretch/>
        </p:blipFill>
        <p:spPr>
          <a:xfrm>
            <a:off x="391106" y="1552565"/>
            <a:ext cx="9757612" cy="5053263"/>
          </a:xfrm>
          <a:prstGeom prst="rect">
            <a:avLst/>
          </a:prstGeom>
        </p:spPr>
      </p:pic>
      <p:pic>
        <p:nvPicPr>
          <p:cNvPr id="12" name="Imagem 11" descr="Tela de um aparelho celular&#10;&#10;Descrição gerada automaticamente">
            <a:extLst>
              <a:ext uri="{FF2B5EF4-FFF2-40B4-BE49-F238E27FC236}">
                <a16:creationId xmlns:a16="http://schemas.microsoft.com/office/drawing/2014/main" id="{13504F6F-81B8-4892-8005-BBEB6EA42D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3125" y="1243250"/>
            <a:ext cx="2690735" cy="3315104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1BDE4531-7430-C063-2E20-8CF6F18836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0578" y="2045237"/>
            <a:ext cx="1347700" cy="15971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9759E370-3C58-CC7F-DD7C-233C80485E3E}"/>
              </a:ext>
            </a:extLst>
          </p:cNvPr>
          <p:cNvSpPr/>
          <p:nvPr/>
        </p:nvSpPr>
        <p:spPr>
          <a:xfrm>
            <a:off x="7531775" y="2039689"/>
            <a:ext cx="818148" cy="3561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8CEFDDA-223E-D956-75DB-0FE650E73E7B}"/>
              </a:ext>
            </a:extLst>
          </p:cNvPr>
          <p:cNvSpPr/>
          <p:nvPr/>
        </p:nvSpPr>
        <p:spPr>
          <a:xfrm>
            <a:off x="5582651" y="2039688"/>
            <a:ext cx="818148" cy="35618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C8C5EEC-A01A-C58B-6DF7-0972E88D0FFD}"/>
              </a:ext>
            </a:extLst>
          </p:cNvPr>
          <p:cNvSpPr/>
          <p:nvPr/>
        </p:nvSpPr>
        <p:spPr>
          <a:xfrm>
            <a:off x="8513654" y="2039688"/>
            <a:ext cx="1363202" cy="3561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BFE9A39-9624-E1DA-7472-966E11990B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30113" b="20484"/>
          <a:stretch/>
        </p:blipFill>
        <p:spPr>
          <a:xfrm>
            <a:off x="3085951" y="928111"/>
            <a:ext cx="4566133" cy="46166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9E1D845-805D-FC81-CAA2-4F09AE68FFBD}"/>
              </a:ext>
            </a:extLst>
          </p:cNvPr>
          <p:cNvSpPr/>
          <p:nvPr/>
        </p:nvSpPr>
        <p:spPr>
          <a:xfrm>
            <a:off x="3499272" y="850137"/>
            <a:ext cx="3936243" cy="67593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899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20827980-263F-F501-47B8-6E312ED820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32" t="9729" r="8816" b="8421"/>
          <a:stretch/>
        </p:blipFill>
        <p:spPr>
          <a:xfrm>
            <a:off x="838200" y="365125"/>
            <a:ext cx="10715610" cy="6280486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F4319C2C-4080-910E-B86B-1F4908B98CED}"/>
              </a:ext>
            </a:extLst>
          </p:cNvPr>
          <p:cNvSpPr/>
          <p:nvPr/>
        </p:nvSpPr>
        <p:spPr>
          <a:xfrm>
            <a:off x="6545178" y="2129590"/>
            <a:ext cx="1636295" cy="460809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7097964" y="1608889"/>
            <a:ext cx="1360784" cy="25447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A3FE6F1-B341-6549-A500-B249A7042F49}"/>
              </a:ext>
            </a:extLst>
          </p:cNvPr>
          <p:cNvSpPr/>
          <p:nvPr/>
        </p:nvSpPr>
        <p:spPr>
          <a:xfrm>
            <a:off x="8790943" y="1351230"/>
            <a:ext cx="1360784" cy="54768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228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9686382-47FE-C500-CD43-CC068C392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ela de um aparelho celular&#10;&#10;Descrição gerada automaticamente">
            <a:extLst>
              <a:ext uri="{FF2B5EF4-FFF2-40B4-BE49-F238E27FC236}">
                <a16:creationId xmlns:a16="http://schemas.microsoft.com/office/drawing/2014/main" id="{CABAED0F-C0C6-ABBF-DCD9-E6472484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08" y="-330673"/>
            <a:ext cx="6815912" cy="7440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C8BFC8-65CA-6DAC-D4BE-9718211AF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110" y="939114"/>
            <a:ext cx="4381500" cy="457200"/>
          </a:xfrm>
          <a:prstGeom prst="rect">
            <a:avLst/>
          </a:prstGeom>
        </p:spPr>
      </p:pic>
      <p:pic>
        <p:nvPicPr>
          <p:cNvPr id="12" name="Imagem 11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84F3A159-BA54-3E4C-BABE-7B91CF5C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933" y="2137719"/>
            <a:ext cx="4981537" cy="3781167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5B846B5-B8CD-B340-B30D-0319E30933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9244" y="539496"/>
            <a:ext cx="564052" cy="545592"/>
          </a:xfrm>
          <a:prstGeom prst="rect">
            <a:avLst/>
          </a:prstGeom>
        </p:spPr>
      </p:pic>
      <p:pic>
        <p:nvPicPr>
          <p:cNvPr id="2" name="Imagem 1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4D91322E-2FD1-863F-C26D-33CEE673A1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80" r="9369"/>
          <a:stretch/>
        </p:blipFill>
        <p:spPr>
          <a:xfrm>
            <a:off x="7503947" y="1780032"/>
            <a:ext cx="3292590" cy="276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978BC3-73A2-8644-BEB8-3FA3ECC3A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A0C210-B421-2A42-842F-065F152E7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953BE0C3-C7CF-6A49-9A76-46C5A847B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2A9124E4-2268-5A4F-9B2B-3D9FF69C5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565" y="208493"/>
            <a:ext cx="3332262" cy="705563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D46B30C-4612-2E40-A794-A2D1237E7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83" y="478751"/>
            <a:ext cx="4453924" cy="5900497"/>
          </a:xfrm>
          <a:prstGeom prst="rect">
            <a:avLst/>
          </a:prstGeom>
        </p:spPr>
      </p:pic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352BB6C4-6762-BA4F-A355-6B90572EE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315" y="1288994"/>
            <a:ext cx="4273184" cy="509025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049488E-FD49-C341-9049-BB3B0F3CD9B5}"/>
              </a:ext>
            </a:extLst>
          </p:cNvPr>
          <p:cNvSpPr/>
          <p:nvPr/>
        </p:nvSpPr>
        <p:spPr>
          <a:xfrm>
            <a:off x="1238472" y="2458995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F507C6C-3B7A-6E4C-93FA-56EC8AD209A2}"/>
              </a:ext>
            </a:extLst>
          </p:cNvPr>
          <p:cNvSpPr/>
          <p:nvPr/>
        </p:nvSpPr>
        <p:spPr>
          <a:xfrm>
            <a:off x="1242588" y="3921213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33E6B2-9DF0-C048-B093-A35EF1C22AE0}"/>
              </a:ext>
            </a:extLst>
          </p:cNvPr>
          <p:cNvSpPr/>
          <p:nvPr/>
        </p:nvSpPr>
        <p:spPr>
          <a:xfrm>
            <a:off x="1238472" y="4592601"/>
            <a:ext cx="4042530" cy="15857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9F4D168-5AA1-0247-B5E1-AA66B5D29930}"/>
              </a:ext>
            </a:extLst>
          </p:cNvPr>
          <p:cNvSpPr/>
          <p:nvPr/>
        </p:nvSpPr>
        <p:spPr>
          <a:xfrm>
            <a:off x="6457153" y="1288994"/>
            <a:ext cx="4098345" cy="426330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5E918F0-557F-4A4C-8DB3-7DC0C75A2690}"/>
              </a:ext>
            </a:extLst>
          </p:cNvPr>
          <p:cNvSpPr/>
          <p:nvPr/>
        </p:nvSpPr>
        <p:spPr>
          <a:xfrm flipV="1">
            <a:off x="6420978" y="5608855"/>
            <a:ext cx="4198608" cy="770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263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3CBD1BE6-8A1A-7C2F-B15E-0BC9D504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Espaço Reservado para Conteúdo 9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F80F6512-A5BA-A8DC-247B-6AB634457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3868" y="523081"/>
            <a:ext cx="11429948" cy="581183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3BC3AA1-3007-33E4-7FC4-D1562C72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4D4DC192-0B2D-BDA1-8551-AA1F8D5B1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621" y="402741"/>
            <a:ext cx="2832462" cy="649287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9A05A60-25BB-B042-9AB4-940F36764303}"/>
              </a:ext>
            </a:extLst>
          </p:cNvPr>
          <p:cNvSpPr/>
          <p:nvPr/>
        </p:nvSpPr>
        <p:spPr>
          <a:xfrm>
            <a:off x="838200" y="3649179"/>
            <a:ext cx="1079993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50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0A4D452C-2A98-0667-4D99-B65B34F9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6954"/>
            <a:ext cx="12192000" cy="6858000"/>
          </a:xfrm>
          <a:prstGeom prst="rect">
            <a:avLst/>
          </a:prstGeom>
        </p:spPr>
      </p:pic>
      <p:pic>
        <p:nvPicPr>
          <p:cNvPr id="12" name="Imagem 11" descr="Calendário&#10;&#10;Descrição gerada automaticamente">
            <a:extLst>
              <a:ext uri="{FF2B5EF4-FFF2-40B4-BE49-F238E27FC236}">
                <a16:creationId xmlns:a16="http://schemas.microsoft.com/office/drawing/2014/main" id="{8D9314A5-9AD9-CA48-9E8C-EBDA0E34A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3" r="4798"/>
          <a:stretch/>
        </p:blipFill>
        <p:spPr>
          <a:xfrm>
            <a:off x="975322" y="156954"/>
            <a:ext cx="10429583" cy="596578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71B76A2-343A-0069-68AD-327E42C20842}"/>
              </a:ext>
            </a:extLst>
          </p:cNvPr>
          <p:cNvSpPr txBox="1"/>
          <p:nvPr/>
        </p:nvSpPr>
        <p:spPr>
          <a:xfrm>
            <a:off x="4884818" y="-11"/>
            <a:ext cx="2379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6"/>
              </a:rPr>
              <a:t>Link da tela de cotação </a:t>
            </a:r>
            <a:endParaRPr lang="pt-BR" dirty="0"/>
          </a:p>
        </p:txBody>
      </p:sp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19DECF7E-896D-3EA3-39BD-A572BBE4B0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807" r="7921"/>
          <a:stretch/>
        </p:blipFill>
        <p:spPr>
          <a:xfrm>
            <a:off x="3214675" y="5110499"/>
            <a:ext cx="7083517" cy="1904455"/>
          </a:xfrm>
          <a:prstGeom prst="rect">
            <a:avLst/>
          </a:prstGeom>
        </p:spPr>
      </p:pic>
      <p:pic>
        <p:nvPicPr>
          <p:cNvPr id="4" name="Imagem 3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EF348C0-ABB1-1DBE-4100-4201C000A1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9030" y="2561114"/>
            <a:ext cx="2174373" cy="985263"/>
          </a:xfrm>
          <a:prstGeom prst="rect">
            <a:avLst/>
          </a:prstGeom>
        </p:spPr>
      </p:pic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F134AFE8-A191-2867-1B05-8624388E07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6297" y="735262"/>
            <a:ext cx="2552280" cy="112600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0F497E68-29EB-8014-ED58-430FC11DA4BF}"/>
              </a:ext>
            </a:extLst>
          </p:cNvPr>
          <p:cNvSpPr/>
          <p:nvPr/>
        </p:nvSpPr>
        <p:spPr>
          <a:xfrm>
            <a:off x="4403557" y="5141124"/>
            <a:ext cx="2394285" cy="171687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4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253C19B-4D1A-C12A-15FE-CAC92C84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5091FB-E08B-4373-BF23-8484C48F6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53" y="561718"/>
            <a:ext cx="4384286" cy="450000"/>
          </a:xfrm>
          <a:prstGeom prst="rect">
            <a:avLst/>
          </a:prstGeom>
        </p:spPr>
      </p:pic>
      <p:pic>
        <p:nvPicPr>
          <p:cNvPr id="14" name="Imagem 13" descr="Texto&#10;&#10;Descrição gerada automaticamente com confiança média">
            <a:extLst>
              <a:ext uri="{FF2B5EF4-FFF2-40B4-BE49-F238E27FC236}">
                <a16:creationId xmlns:a16="http://schemas.microsoft.com/office/drawing/2014/main" id="{F22B5CB9-1616-10C0-0E6F-42C58F1AA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135" y="2964495"/>
            <a:ext cx="1952795" cy="1254737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3D047EB2-6F25-30C5-BC0D-655579040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247" y="1728467"/>
            <a:ext cx="4535436" cy="3933577"/>
          </a:xfrm>
          <a:prstGeom prst="rect">
            <a:avLst/>
          </a:prstGeom>
        </p:spPr>
      </p:pic>
      <p:pic>
        <p:nvPicPr>
          <p:cNvPr id="9" name="Imagem 8" descr="Tela de um aparelho celular&#10;&#10;Descrição gerada automaticamente">
            <a:extLst>
              <a:ext uri="{FF2B5EF4-FFF2-40B4-BE49-F238E27FC236}">
                <a16:creationId xmlns:a16="http://schemas.microsoft.com/office/drawing/2014/main" id="{4D61ED67-448B-C24F-9C5F-B3A70465C9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25" y="-291209"/>
            <a:ext cx="6815912" cy="7440417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EA183CF7-B594-5E4F-B46C-DE97CAA853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695" y="498800"/>
            <a:ext cx="966209" cy="608478"/>
          </a:xfrm>
          <a:prstGeom prst="rect">
            <a:avLst/>
          </a:prstGeom>
        </p:spPr>
      </p:pic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DB7927F1-CED8-264B-AB93-7C20FB4E39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695" y="1403881"/>
            <a:ext cx="3247723" cy="47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F966C54-617B-C038-5F84-7D352100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C40096DE-8D84-CC6F-7D1C-206AE4AD5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agem 7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B6318AB6-DB5B-FDF6-ED56-1FAA0B52C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7175" y="1130345"/>
            <a:ext cx="8577649" cy="572765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FC5308C-B2F8-B641-AFC8-EE37536E4204}"/>
              </a:ext>
            </a:extLst>
          </p:cNvPr>
          <p:cNvSpPr/>
          <p:nvPr/>
        </p:nvSpPr>
        <p:spPr>
          <a:xfrm>
            <a:off x="1556004" y="28935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441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DDFFF92-7D5C-469B-2FE5-B54421B5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abela&#10;&#10;Descrição gerada automaticamente">
            <a:extLst>
              <a:ext uri="{FF2B5EF4-FFF2-40B4-BE49-F238E27FC236}">
                <a16:creationId xmlns:a16="http://schemas.microsoft.com/office/drawing/2014/main" id="{DF17CE15-3CC8-A64C-C065-FAB4FEA6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313" y="-231406"/>
            <a:ext cx="6281415" cy="61463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EC64D8-EC2E-6B20-3CA4-54433882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477" y="902001"/>
            <a:ext cx="3873500" cy="4699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50D0128-D0AD-CE41-9CB6-D7CE4C61F34D}"/>
              </a:ext>
            </a:extLst>
          </p:cNvPr>
          <p:cNvSpPr/>
          <p:nvPr/>
        </p:nvSpPr>
        <p:spPr>
          <a:xfrm>
            <a:off x="6352032" y="4595779"/>
            <a:ext cx="5657087" cy="8113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Espaço Reservado para Conteúdo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06BFAC-1873-7749-A336-45CFBCE359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16" t="9248" r="29310" b="49262"/>
          <a:stretch/>
        </p:blipFill>
        <p:spPr>
          <a:xfrm>
            <a:off x="243840" y="2185965"/>
            <a:ext cx="5666745" cy="215438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C1B05EA-156C-BC42-9B50-7A24CFD6D597}"/>
              </a:ext>
            </a:extLst>
          </p:cNvPr>
          <p:cNvSpPr/>
          <p:nvPr/>
        </p:nvSpPr>
        <p:spPr>
          <a:xfrm>
            <a:off x="146304" y="3630172"/>
            <a:ext cx="5764281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Gráfico 13" descr="Aviso com preenchimento sólido">
            <a:extLst>
              <a:ext uri="{FF2B5EF4-FFF2-40B4-BE49-F238E27FC236}">
                <a16:creationId xmlns:a16="http://schemas.microsoft.com/office/drawing/2014/main" id="{84879577-BEED-704B-9050-8C4D8E0B7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4144" y="4595779"/>
            <a:ext cx="1756307" cy="175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8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210BA-4472-DE44-8743-37838EA4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5EBDEAF-E9ED-9649-A82A-2A0061779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8553" y="1825625"/>
            <a:ext cx="2974894" cy="4351338"/>
          </a:xfrm>
        </p:spPr>
      </p:pic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E62E0D0-D64D-854A-8828-6472C29C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Tela de um aparelho celular&#10;&#10;Descrição gerada automaticamente">
            <a:extLst>
              <a:ext uri="{FF2B5EF4-FFF2-40B4-BE49-F238E27FC236}">
                <a16:creationId xmlns:a16="http://schemas.microsoft.com/office/drawing/2014/main" id="{8E6333A3-09CB-7C40-9937-27D7AA086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213" y="-473385"/>
            <a:ext cx="6998977" cy="7640255"/>
          </a:xfrm>
          <a:prstGeom prst="rect">
            <a:avLst/>
          </a:prstGeom>
        </p:spPr>
      </p:pic>
      <p:pic>
        <p:nvPicPr>
          <p:cNvPr id="6" name="Imagem 5" descr="Tela de um aparelho celular&#10;&#10;Descrição gerada automaticamente">
            <a:extLst>
              <a:ext uri="{FF2B5EF4-FFF2-40B4-BE49-F238E27FC236}">
                <a16:creationId xmlns:a16="http://schemas.microsoft.com/office/drawing/2014/main" id="{17BB5103-F796-9141-A320-3059AB6B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61" y="-398435"/>
            <a:ext cx="6943892" cy="7580123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D0503A7-E93A-F041-B58A-DA2E6FEDE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31" y="618059"/>
            <a:ext cx="3320102" cy="5028136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8B7E8E9-A5E3-614B-8D5B-3E162E1B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1943" y="594724"/>
            <a:ext cx="3365887" cy="45094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CA1F0647-8396-EE44-9C66-D2C81D92FA23}"/>
              </a:ext>
            </a:extLst>
          </p:cNvPr>
          <p:cNvSpPr/>
          <p:nvPr/>
        </p:nvSpPr>
        <p:spPr>
          <a:xfrm>
            <a:off x="2173574" y="5104149"/>
            <a:ext cx="3107572" cy="38122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9DE190-63D1-484C-86EC-8E22E361BACE}"/>
              </a:ext>
            </a:extLst>
          </p:cNvPr>
          <p:cNvSpPr/>
          <p:nvPr/>
        </p:nvSpPr>
        <p:spPr>
          <a:xfrm>
            <a:off x="9668656" y="1484026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D50FA61-6BDF-0540-A939-CCB468DFA608}"/>
              </a:ext>
            </a:extLst>
          </p:cNvPr>
          <p:cNvSpPr/>
          <p:nvPr/>
        </p:nvSpPr>
        <p:spPr>
          <a:xfrm>
            <a:off x="9686146" y="2236030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530B084-4EBC-BA4B-A100-6B54B362E8E2}"/>
              </a:ext>
            </a:extLst>
          </p:cNvPr>
          <p:cNvSpPr/>
          <p:nvPr/>
        </p:nvSpPr>
        <p:spPr>
          <a:xfrm>
            <a:off x="9701136" y="298553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4A2193-0FEC-C64D-AF6E-17A5E6C72749}"/>
              </a:ext>
            </a:extLst>
          </p:cNvPr>
          <p:cNvSpPr/>
          <p:nvPr/>
        </p:nvSpPr>
        <p:spPr>
          <a:xfrm>
            <a:off x="9718626" y="375252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7B4A55-6540-3C4F-81AE-95FBEE31B9C4}"/>
              </a:ext>
            </a:extLst>
          </p:cNvPr>
          <p:cNvSpPr/>
          <p:nvPr/>
        </p:nvSpPr>
        <p:spPr>
          <a:xfrm>
            <a:off x="9676156" y="4534511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35B80C-5819-D94C-ADD0-758787DDE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296" r="-5319" b="-13988"/>
          <a:stretch/>
        </p:blipFill>
        <p:spPr>
          <a:xfrm>
            <a:off x="8502109" y="5191203"/>
            <a:ext cx="1712050" cy="111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4D7444E-8572-6DFD-CB75-0984238C7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1C89D56-574B-DBE6-E414-A886D4CD9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808B29-2E24-7E95-6543-9B0B82179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8" name="Espaço Reservado para Conteúdo 37" descr="Logotipo, nome da empresa&#10;&#10;Descrição gerada automaticamente com confiança média">
            <a:extLst>
              <a:ext uri="{FF2B5EF4-FFF2-40B4-BE49-F238E27FC236}">
                <a16:creationId xmlns:a16="http://schemas.microsoft.com/office/drawing/2014/main" id="{8898BEA1-C617-06E1-E215-7A30F96EF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96" y="21265"/>
            <a:ext cx="12043144" cy="6698511"/>
          </a:xfrm>
        </p:spPr>
      </p:pic>
    </p:spTree>
    <p:extLst>
      <p:ext uri="{BB962C8B-B14F-4D97-AF65-F5344CB8AC3E}">
        <p14:creationId xmlns:p14="http://schemas.microsoft.com/office/powerpoint/2010/main" val="2218149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F966C54-617B-C038-5F84-7D352100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C40096DE-8D84-CC6F-7D1C-206AE4AD5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611DEE9-1C9F-D856-ACFF-B5CFDADB956E}"/>
              </a:ext>
            </a:extLst>
          </p:cNvPr>
          <p:cNvSpPr/>
          <p:nvPr/>
        </p:nvSpPr>
        <p:spPr>
          <a:xfrm>
            <a:off x="1564020" y="379193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15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F1C27D0-B498-46C8-E457-6F03A5F2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FF8CD6E7-88C4-F3F0-4808-BB4BFE79E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13" y="912359"/>
            <a:ext cx="11467582" cy="503328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64EFACA-52BE-0E70-25DE-78EA7C1A5B77}"/>
              </a:ext>
            </a:extLst>
          </p:cNvPr>
          <p:cNvSpPr/>
          <p:nvPr/>
        </p:nvSpPr>
        <p:spPr>
          <a:xfrm>
            <a:off x="1106908" y="4415594"/>
            <a:ext cx="9793705" cy="66060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423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23466-AEAE-A8EB-F54C-BAA2FF7B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99A6FC5-EC5E-E331-8007-D3F41AA5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abela&#10;&#10;Descrição gerada automaticamente">
            <a:extLst>
              <a:ext uri="{FF2B5EF4-FFF2-40B4-BE49-F238E27FC236}">
                <a16:creationId xmlns:a16="http://schemas.microsoft.com/office/drawing/2014/main" id="{468B5650-FE4A-D584-D3BC-91E2C9579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9046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 descr="Tabela&#10;&#10;Descrição gerada automaticamente">
            <a:extLst>
              <a:ext uri="{FF2B5EF4-FFF2-40B4-BE49-F238E27FC236}">
                <a16:creationId xmlns:a16="http://schemas.microsoft.com/office/drawing/2014/main" id="{A40495F2-E29E-F363-CB22-30401F780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386" y="534664"/>
            <a:ext cx="8408461" cy="55921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3F86125-20B7-361B-0A7A-19170C398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387" y="6245939"/>
            <a:ext cx="8408461" cy="351031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98E539D-31F1-AF1B-7391-5558C38690F2}"/>
              </a:ext>
            </a:extLst>
          </p:cNvPr>
          <p:cNvCxnSpPr>
            <a:cxnSpLocks/>
          </p:cNvCxnSpPr>
          <p:nvPr/>
        </p:nvCxnSpPr>
        <p:spPr>
          <a:xfrm>
            <a:off x="7383815" y="671221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1D558DFB-C8FE-F9B9-E6EB-D2D7A6BB8AC6}"/>
              </a:ext>
            </a:extLst>
          </p:cNvPr>
          <p:cNvSpPr txBox="1"/>
          <p:nvPr/>
        </p:nvSpPr>
        <p:spPr>
          <a:xfrm>
            <a:off x="2739992" y="92583"/>
            <a:ext cx="70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Relatório de economia do Segundo nível de negociação </a:t>
            </a:r>
          </a:p>
        </p:txBody>
      </p:sp>
    </p:spTree>
    <p:extLst>
      <p:ext uri="{BB962C8B-B14F-4D97-AF65-F5344CB8AC3E}">
        <p14:creationId xmlns:p14="http://schemas.microsoft.com/office/powerpoint/2010/main" val="275764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0FEA26-F9A5-E0ED-9256-B8A0C73C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4853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Logotipo&#10;&#10;Descrição gerada automaticamente">
            <a:hlinkClick r:id="rId4"/>
            <a:extLst>
              <a:ext uri="{FF2B5EF4-FFF2-40B4-BE49-F238E27FC236}">
                <a16:creationId xmlns:a16="http://schemas.microsoft.com/office/drawing/2014/main" id="{2034AC3E-D9B8-D170-0946-8B120C07C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547" y="61456"/>
            <a:ext cx="3962400" cy="457200"/>
          </a:xfrm>
          <a:prstGeom prst="rect">
            <a:avLst/>
          </a:prstGeom>
        </p:spPr>
      </p:pic>
      <p:pic>
        <p:nvPicPr>
          <p:cNvPr id="8" name="Imagem 7" descr="Uma imagem contendo Aplicativo&#10;&#10;Descrição gerada automaticamente">
            <a:extLst>
              <a:ext uri="{FF2B5EF4-FFF2-40B4-BE49-F238E27FC236}">
                <a16:creationId xmlns:a16="http://schemas.microsoft.com/office/drawing/2014/main" id="{8AC34C4F-E512-AC71-F0F2-FD367A5FC5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6663" y="4299163"/>
            <a:ext cx="2404248" cy="1520333"/>
          </a:xfrm>
          <a:prstGeom prst="rect">
            <a:avLst/>
          </a:prstGeom>
        </p:spPr>
      </p:pic>
      <p:pic>
        <p:nvPicPr>
          <p:cNvPr id="10" name="Imagem 9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02F85C2E-760E-389E-5563-247C6C062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663" y="881359"/>
            <a:ext cx="2404248" cy="1756044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A3E9CE5-CE3B-91E1-476F-E7BE2D65EB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5750" y="881359"/>
            <a:ext cx="2404248" cy="4938137"/>
          </a:xfrm>
          <a:prstGeom prst="rect">
            <a:avLst/>
          </a:prstGeom>
        </p:spPr>
      </p:pic>
      <p:pic>
        <p:nvPicPr>
          <p:cNvPr id="14" name="Imagem 13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7954D1C-247E-A6DD-E907-8C534BE667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1334" y="881359"/>
            <a:ext cx="2404248" cy="4938137"/>
          </a:xfrm>
          <a:prstGeom prst="rect">
            <a:avLst/>
          </a:prstGeom>
        </p:spPr>
      </p:pic>
      <p:sp>
        <p:nvSpPr>
          <p:cNvPr id="2" name="CaixaDeTexto 1">
            <a:hlinkClick r:id="rId4"/>
            <a:extLst>
              <a:ext uri="{FF2B5EF4-FFF2-40B4-BE49-F238E27FC236}">
                <a16:creationId xmlns:a16="http://schemas.microsoft.com/office/drawing/2014/main" id="{84865FAF-63CA-F94C-8844-00FF3884FA12}"/>
              </a:ext>
            </a:extLst>
          </p:cNvPr>
          <p:cNvSpPr txBox="1"/>
          <p:nvPr/>
        </p:nvSpPr>
        <p:spPr>
          <a:xfrm>
            <a:off x="4700914" y="6134958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Visualizar</a:t>
            </a:r>
            <a:r>
              <a:rPr lang="pt-BR" sz="2800" b="1" dirty="0">
                <a:solidFill>
                  <a:srgbClr val="0070C0"/>
                </a:solidFill>
              </a:rPr>
              <a:t> Planos</a:t>
            </a:r>
          </a:p>
        </p:txBody>
      </p:sp>
    </p:spTree>
    <p:extLst>
      <p:ext uri="{BB962C8B-B14F-4D97-AF65-F5344CB8AC3E}">
        <p14:creationId xmlns:p14="http://schemas.microsoft.com/office/powerpoint/2010/main" val="140614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A1A31321-12C6-3754-5746-611F1694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Uma imagem contendo Texto&#10;&#10;Descrição gerada automaticamente">
            <a:extLst>
              <a:ext uri="{FF2B5EF4-FFF2-40B4-BE49-F238E27FC236}">
                <a16:creationId xmlns:a16="http://schemas.microsoft.com/office/drawing/2014/main" id="{5BA90D59-7735-11DE-A05F-E60A6C79E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62491" y="511146"/>
            <a:ext cx="1625600" cy="1117600"/>
          </a:xfrm>
        </p:spPr>
      </p:pic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A51369C-419D-5C24-8C02-A29C88745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0258" y="2751950"/>
            <a:ext cx="1625600" cy="1168400"/>
          </a:xfrm>
          <a:prstGeom prst="rect">
            <a:avLst/>
          </a:prstGeom>
        </p:spPr>
      </p:pic>
      <p:pic>
        <p:nvPicPr>
          <p:cNvPr id="10" name="Imagem 9" descr="Padrão do plano de fundo, Retângulo&#10;&#10;Descrição gerada automaticamente com confiança média">
            <a:extLst>
              <a:ext uri="{FF2B5EF4-FFF2-40B4-BE49-F238E27FC236}">
                <a16:creationId xmlns:a16="http://schemas.microsoft.com/office/drawing/2014/main" id="{C0A3C2A2-0021-04B0-FDC1-E8D7A875E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5183" y="3362044"/>
            <a:ext cx="1282700" cy="165100"/>
          </a:xfrm>
          <a:prstGeom prst="rect">
            <a:avLst/>
          </a:prstGeom>
        </p:spPr>
      </p:pic>
      <p:pic>
        <p:nvPicPr>
          <p:cNvPr id="12" name="Imagem 11" descr="Diagrama&#10;&#10;Descrição gerada automaticamente">
            <a:extLst>
              <a:ext uri="{FF2B5EF4-FFF2-40B4-BE49-F238E27FC236}">
                <a16:creationId xmlns:a16="http://schemas.microsoft.com/office/drawing/2014/main" id="{90022304-04CD-F1D6-5176-4C471BCC15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3083" y="2336915"/>
            <a:ext cx="3657600" cy="32893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EBC13D0-5B5D-6F34-2A55-379871B579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9222" y="3377751"/>
            <a:ext cx="1244600" cy="114300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BB33903B-D0B4-13B6-5EE0-7722A835EE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1544" y="2362315"/>
            <a:ext cx="3886200" cy="3263900"/>
          </a:xfrm>
          <a:prstGeom prst="rect">
            <a:avLst/>
          </a:prstGeom>
        </p:spPr>
      </p:pic>
      <p:pic>
        <p:nvPicPr>
          <p:cNvPr id="18" name="Imagem 1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4018844A-5460-F6CD-EF70-6894353001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735" y="1180534"/>
            <a:ext cx="10806123" cy="2477293"/>
          </a:xfrm>
          <a:prstGeom prst="rect">
            <a:avLst/>
          </a:prstGeom>
        </p:spPr>
      </p:pic>
      <p:pic>
        <p:nvPicPr>
          <p:cNvPr id="20" name="Imagem 19" descr="Uma imagem contendo Texto&#10;&#10;Descrição gerada automaticamente">
            <a:extLst>
              <a:ext uri="{FF2B5EF4-FFF2-40B4-BE49-F238E27FC236}">
                <a16:creationId xmlns:a16="http://schemas.microsoft.com/office/drawing/2014/main" id="{A462D3BD-4E51-C8CB-C9CC-EF505957C7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6887" y="952126"/>
            <a:ext cx="1905000" cy="5334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C3A9A0B3-07E8-BA4E-7D57-0CA26DB65F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02391" y="1218826"/>
            <a:ext cx="609600" cy="114300"/>
          </a:xfrm>
          <a:prstGeom prst="rect">
            <a:avLst/>
          </a:prstGeom>
        </p:spPr>
      </p:pic>
      <p:pic>
        <p:nvPicPr>
          <p:cNvPr id="24" name="Imagem 23" descr="Logotipo&#10;&#10;Descrição gerada automaticamente">
            <a:extLst>
              <a:ext uri="{FF2B5EF4-FFF2-40B4-BE49-F238E27FC236}">
                <a16:creationId xmlns:a16="http://schemas.microsoft.com/office/drawing/2014/main" id="{F10C8E3C-9BB5-B57D-DBD2-E7541E9986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5583" y="501100"/>
            <a:ext cx="1625600" cy="10541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F56D8C76-F11D-D03E-E853-4EA25032E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03083" y="1149974"/>
            <a:ext cx="609600" cy="114300"/>
          </a:xfrm>
          <a:prstGeom prst="rect">
            <a:avLst/>
          </a:prstGeom>
        </p:spPr>
      </p:pic>
      <p:pic>
        <p:nvPicPr>
          <p:cNvPr id="28" name="Imagem 27" descr="Placa vermelha com letras brancas em fundo preto&#10;&#10;Descrição gerada automaticamente com confiança média">
            <a:extLst>
              <a:ext uri="{FF2B5EF4-FFF2-40B4-BE49-F238E27FC236}">
                <a16:creationId xmlns:a16="http://schemas.microsoft.com/office/drawing/2014/main" id="{FA86809B-AC89-B30B-F3D7-E08C03A552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31502" y="1088348"/>
            <a:ext cx="1371600" cy="33020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9497F0DF-F88E-4752-270C-CF7CD957D8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24083" y="1180534"/>
            <a:ext cx="609600" cy="11430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28F27D8C-26B6-3088-1C50-C269A8D9F3F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39800" y="6162171"/>
            <a:ext cx="7772400" cy="5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5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EAF3F-5EF7-DDC4-EAAD-446809CE4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6632848B-D672-238F-1BBC-F56784CB5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 descr="Uma imagem contendo Diagrama&#10;&#10;Descrição gerada automaticamente">
            <a:extLst>
              <a:ext uri="{FF2B5EF4-FFF2-40B4-BE49-F238E27FC236}">
                <a16:creationId xmlns:a16="http://schemas.microsoft.com/office/drawing/2014/main" id="{A5D6F53F-5F06-7266-CF6F-A7DB330BB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2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A4671E3-3B22-5E44-4419-8D08F5B6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14:cNvPr>
              <p14:cNvContentPartPr/>
              <p14:nvPr/>
            </p14:nvContentPartPr>
            <p14:xfrm>
              <a:off x="7374814" y="-243730"/>
              <a:ext cx="648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66174" y="-252370"/>
                <a:ext cx="24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033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E4AD133-4DB0-7083-FC32-C1E3C12F6625}"/>
              </a:ext>
            </a:extLst>
          </p:cNvPr>
          <p:cNvCxnSpPr>
            <a:cxnSpLocks/>
          </p:cNvCxnSpPr>
          <p:nvPr/>
        </p:nvCxnSpPr>
        <p:spPr>
          <a:xfrm>
            <a:off x="1641279" y="6498418"/>
            <a:ext cx="5733535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771E2A3-2362-F0F9-201B-D68D3E7C388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6181"/>
          <a:stretch/>
        </p:blipFill>
        <p:spPr>
          <a:xfrm>
            <a:off x="774895" y="76319"/>
            <a:ext cx="10482594" cy="7025051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98152E5-086F-B72B-5FCC-F7D94F092AF0}"/>
              </a:ext>
            </a:extLst>
          </p:cNvPr>
          <p:cNvCxnSpPr>
            <a:cxnSpLocks/>
          </p:cNvCxnSpPr>
          <p:nvPr/>
        </p:nvCxnSpPr>
        <p:spPr>
          <a:xfrm>
            <a:off x="8010410" y="3371848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CD5ADB1-BE96-446E-F98A-47292182E229}"/>
              </a:ext>
            </a:extLst>
          </p:cNvPr>
          <p:cNvCxnSpPr>
            <a:cxnSpLocks/>
          </p:cNvCxnSpPr>
          <p:nvPr/>
        </p:nvCxnSpPr>
        <p:spPr>
          <a:xfrm>
            <a:off x="8010410" y="4470575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F7878C7-BFFA-800D-5511-2FCA3076C4A9}"/>
              </a:ext>
            </a:extLst>
          </p:cNvPr>
          <p:cNvCxnSpPr>
            <a:cxnSpLocks/>
          </p:cNvCxnSpPr>
          <p:nvPr/>
        </p:nvCxnSpPr>
        <p:spPr>
          <a:xfrm>
            <a:off x="1063103" y="855852"/>
            <a:ext cx="2768926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3784CD2-DC84-AD6D-813E-C274BF9FA42A}"/>
              </a:ext>
            </a:extLst>
          </p:cNvPr>
          <p:cNvCxnSpPr>
            <a:cxnSpLocks/>
          </p:cNvCxnSpPr>
          <p:nvPr/>
        </p:nvCxnSpPr>
        <p:spPr>
          <a:xfrm>
            <a:off x="7996122" y="576805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8B9F4B7-522E-D52D-BCA2-7BA9ADFEA6F0}"/>
              </a:ext>
            </a:extLst>
          </p:cNvPr>
          <p:cNvCxnSpPr>
            <a:cxnSpLocks/>
          </p:cNvCxnSpPr>
          <p:nvPr/>
        </p:nvCxnSpPr>
        <p:spPr>
          <a:xfrm>
            <a:off x="7981834" y="6949154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DFC5BB8-D596-279D-ABFB-921FFB5AF783}"/>
              </a:ext>
            </a:extLst>
          </p:cNvPr>
          <p:cNvCxnSpPr>
            <a:cxnSpLocks/>
          </p:cNvCxnSpPr>
          <p:nvPr/>
        </p:nvCxnSpPr>
        <p:spPr>
          <a:xfrm>
            <a:off x="8034218" y="614906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57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6FB6B93-A416-D739-82D0-F0CCCBEA2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02E3262-C876-F978-5BE0-5A4BC85CF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4" y="313802"/>
            <a:ext cx="10926440" cy="6230395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8146309-7AA4-4169-0FA8-116019C79AA9}"/>
              </a:ext>
            </a:extLst>
          </p:cNvPr>
          <p:cNvCxnSpPr>
            <a:cxnSpLocks/>
          </p:cNvCxnSpPr>
          <p:nvPr/>
        </p:nvCxnSpPr>
        <p:spPr>
          <a:xfrm>
            <a:off x="8209114" y="1256705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DE026A2-C463-9542-6182-BC8652CE714E}"/>
              </a:ext>
            </a:extLst>
          </p:cNvPr>
          <p:cNvCxnSpPr>
            <a:cxnSpLocks/>
          </p:cNvCxnSpPr>
          <p:nvPr/>
        </p:nvCxnSpPr>
        <p:spPr>
          <a:xfrm>
            <a:off x="8209114" y="2364152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3E4021-FFBD-BF3B-730A-75F5BAC65F2B}"/>
              </a:ext>
            </a:extLst>
          </p:cNvPr>
          <p:cNvSpPr/>
          <p:nvPr/>
        </p:nvSpPr>
        <p:spPr>
          <a:xfrm>
            <a:off x="8389588" y="3161394"/>
            <a:ext cx="3010091" cy="281832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4A1D65C-97EC-6865-5812-8809BD60B13C}"/>
              </a:ext>
            </a:extLst>
          </p:cNvPr>
          <p:cNvSpPr/>
          <p:nvPr/>
        </p:nvSpPr>
        <p:spPr>
          <a:xfrm>
            <a:off x="5770821" y="499635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45C1E1-5F4E-8C48-7231-810F0A886AAA}"/>
              </a:ext>
            </a:extLst>
          </p:cNvPr>
          <p:cNvSpPr/>
          <p:nvPr/>
        </p:nvSpPr>
        <p:spPr>
          <a:xfrm>
            <a:off x="3363392" y="498432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E514C-3FB1-0D15-8DDC-702F640A8878}"/>
              </a:ext>
            </a:extLst>
          </p:cNvPr>
          <p:cNvSpPr/>
          <p:nvPr/>
        </p:nvSpPr>
        <p:spPr>
          <a:xfrm>
            <a:off x="926432" y="498432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7561F6-1D07-4C8B-181D-74B8C4DB692C}"/>
              </a:ext>
            </a:extLst>
          </p:cNvPr>
          <p:cNvSpPr/>
          <p:nvPr/>
        </p:nvSpPr>
        <p:spPr>
          <a:xfrm>
            <a:off x="926432" y="1070918"/>
            <a:ext cx="6906017" cy="281832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9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64F45001-7D13-2D61-991F-B0FF881F1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96C5586-C231-38F9-C287-81D9EDAB57E4}"/>
              </a:ext>
            </a:extLst>
          </p:cNvPr>
          <p:cNvSpPr/>
          <p:nvPr/>
        </p:nvSpPr>
        <p:spPr>
          <a:xfrm>
            <a:off x="1816442" y="2619631"/>
            <a:ext cx="9156357" cy="66726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18AC9AA-FA51-E3D0-D0D8-5EEF98BA1E7F}"/>
              </a:ext>
            </a:extLst>
          </p:cNvPr>
          <p:cNvSpPr/>
          <p:nvPr/>
        </p:nvSpPr>
        <p:spPr>
          <a:xfrm>
            <a:off x="9774195" y="642550"/>
            <a:ext cx="1198604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7B7391D-14BE-931B-1FA2-154B4E5A9012}"/>
              </a:ext>
            </a:extLst>
          </p:cNvPr>
          <p:cNvSpPr/>
          <p:nvPr/>
        </p:nvSpPr>
        <p:spPr>
          <a:xfrm>
            <a:off x="1816442" y="1981199"/>
            <a:ext cx="1643450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0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ACB7E611-1133-80CE-B1F9-FD5AB2F50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4061"/>
            <a:ext cx="12192000" cy="6858000"/>
          </a:xfrm>
        </p:spPr>
      </p:pic>
      <p:pic>
        <p:nvPicPr>
          <p:cNvPr id="8" name="Imagem 7" descr="Texto, Aplicativo&#10;&#10;Descrição gerada automaticamente">
            <a:extLst>
              <a:ext uri="{FF2B5EF4-FFF2-40B4-BE49-F238E27FC236}">
                <a16:creationId xmlns:a16="http://schemas.microsoft.com/office/drawing/2014/main" id="{0EDD5544-F36C-E748-612E-54D04A00E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679" y="882650"/>
            <a:ext cx="2159000" cy="50927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41606B3-82F8-9E0C-159B-F4078A9A638B}"/>
              </a:ext>
            </a:extLst>
          </p:cNvPr>
          <p:cNvSpPr/>
          <p:nvPr/>
        </p:nvSpPr>
        <p:spPr>
          <a:xfrm>
            <a:off x="1701115" y="2208213"/>
            <a:ext cx="1845274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3F2C5-8AE2-15EE-5ABA-4545079AABE1}"/>
              </a:ext>
            </a:extLst>
          </p:cNvPr>
          <p:cNvSpPr/>
          <p:nvPr/>
        </p:nvSpPr>
        <p:spPr>
          <a:xfrm>
            <a:off x="3744441" y="2208213"/>
            <a:ext cx="1334186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D49E91-0731-D567-9539-77A6FFB8658E}"/>
              </a:ext>
            </a:extLst>
          </p:cNvPr>
          <p:cNvSpPr/>
          <p:nvPr/>
        </p:nvSpPr>
        <p:spPr>
          <a:xfrm>
            <a:off x="5783309" y="2208213"/>
            <a:ext cx="741060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8215703" y="2218382"/>
            <a:ext cx="2670599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58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4170D6E-EAD9-CA40-968A-BBA1819C6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2F67550-2E9D-F24E-B6ED-575C4C26C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96" y="862656"/>
            <a:ext cx="10658007" cy="5365255"/>
          </a:xfrm>
          <a:prstGeom prst="rect">
            <a:avLst/>
          </a:prstGeom>
        </p:spPr>
      </p:pic>
      <p:sp>
        <p:nvSpPr>
          <p:cNvPr id="7" name="Quadro 6">
            <a:extLst>
              <a:ext uri="{FF2B5EF4-FFF2-40B4-BE49-F238E27FC236}">
                <a16:creationId xmlns:a16="http://schemas.microsoft.com/office/drawing/2014/main" id="{06ED08B5-7841-8644-84B6-126FECB736CD}"/>
              </a:ext>
            </a:extLst>
          </p:cNvPr>
          <p:cNvSpPr/>
          <p:nvPr/>
        </p:nvSpPr>
        <p:spPr>
          <a:xfrm>
            <a:off x="5066674" y="1255776"/>
            <a:ext cx="2016877" cy="79787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Quadro 9">
            <a:extLst>
              <a:ext uri="{FF2B5EF4-FFF2-40B4-BE49-F238E27FC236}">
                <a16:creationId xmlns:a16="http://schemas.microsoft.com/office/drawing/2014/main" id="{E1270D8C-EA19-A149-9A0D-4C997FA64ED4}"/>
              </a:ext>
            </a:extLst>
          </p:cNvPr>
          <p:cNvSpPr/>
          <p:nvPr/>
        </p:nvSpPr>
        <p:spPr>
          <a:xfrm>
            <a:off x="765472" y="3145536"/>
            <a:ext cx="10658007" cy="70713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99001811-11F5-41B9-7AF1-F87D22895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m 14" descr="Tela de um aparelho celular&#10;&#10;Descrição gerada automaticamente">
            <a:extLst>
              <a:ext uri="{FF2B5EF4-FFF2-40B4-BE49-F238E27FC236}">
                <a16:creationId xmlns:a16="http://schemas.microsoft.com/office/drawing/2014/main" id="{0A43B306-1182-0865-D3FA-B2EA745EC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374" y="-282400"/>
            <a:ext cx="5758234" cy="709439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BB5661A-D714-84BF-D861-3F7882985E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3352" b="17718"/>
          <a:stretch/>
        </p:blipFill>
        <p:spPr>
          <a:xfrm>
            <a:off x="917919" y="233148"/>
            <a:ext cx="1801219" cy="3761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C288DFA-316B-1961-8989-F5E65761FE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157" b="8024"/>
          <a:stretch/>
        </p:blipFill>
        <p:spPr>
          <a:xfrm>
            <a:off x="922419" y="716533"/>
            <a:ext cx="4819663" cy="403200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4B4ED92-879E-E4AF-0560-A524546B1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007" y="2008212"/>
            <a:ext cx="2900775" cy="284157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F076635-4C05-36F5-248F-6CCC01B936C7}"/>
              </a:ext>
            </a:extLst>
          </p:cNvPr>
          <p:cNvSpPr txBox="1"/>
          <p:nvPr/>
        </p:nvSpPr>
        <p:spPr>
          <a:xfrm>
            <a:off x="2779285" y="228113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7" name="Imagem 6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FAD606F-D38D-FEE0-47C1-C572AF3550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6337" y="1693822"/>
            <a:ext cx="4629812" cy="453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7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22730</TotalTime>
  <Words>1443</Words>
  <Application>Microsoft Macintosh PowerPoint</Application>
  <PresentationFormat>Widescreen</PresentationFormat>
  <Paragraphs>150</Paragraphs>
  <Slides>26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54</cp:revision>
  <cp:lastPrinted>2024-07-24T13:36:59Z</cp:lastPrinted>
  <dcterms:created xsi:type="dcterms:W3CDTF">2023-02-14T15:39:00Z</dcterms:created>
  <dcterms:modified xsi:type="dcterms:W3CDTF">2025-04-16T13:23:33Z</dcterms:modified>
</cp:coreProperties>
</file>